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264" r:id="rId12"/>
    <p:sldId id="354" r:id="rId13"/>
    <p:sldId id="349" r:id="rId14"/>
    <p:sldId id="355" r:id="rId15"/>
    <p:sldId id="356" r:id="rId16"/>
    <p:sldId id="357" r:id="rId17"/>
    <p:sldId id="380" r:id="rId18"/>
    <p:sldId id="358" r:id="rId19"/>
    <p:sldId id="359" r:id="rId20"/>
    <p:sldId id="360" r:id="rId21"/>
    <p:sldId id="361" r:id="rId22"/>
    <p:sldId id="363" r:id="rId23"/>
    <p:sldId id="364" r:id="rId24"/>
    <p:sldId id="365" r:id="rId25"/>
    <p:sldId id="366" r:id="rId26"/>
    <p:sldId id="367" r:id="rId27"/>
    <p:sldId id="362" r:id="rId28"/>
    <p:sldId id="389" r:id="rId29"/>
    <p:sldId id="368" r:id="rId30"/>
    <p:sldId id="388" r:id="rId31"/>
    <p:sldId id="369" r:id="rId32"/>
    <p:sldId id="370" r:id="rId33"/>
    <p:sldId id="371" r:id="rId34"/>
    <p:sldId id="372" r:id="rId35"/>
    <p:sldId id="387" r:id="rId36"/>
    <p:sldId id="373" r:id="rId37"/>
    <p:sldId id="374" r:id="rId38"/>
    <p:sldId id="375" r:id="rId39"/>
    <p:sldId id="376" r:id="rId40"/>
    <p:sldId id="377" r:id="rId41"/>
    <p:sldId id="378" r:id="rId42"/>
    <p:sldId id="384" r:id="rId43"/>
    <p:sldId id="385" r:id="rId44"/>
    <p:sldId id="386" r:id="rId45"/>
    <p:sldId id="419" r:id="rId46"/>
    <p:sldId id="391" r:id="rId47"/>
    <p:sldId id="390" r:id="rId48"/>
    <p:sldId id="307" r:id="rId49"/>
    <p:sldId id="288" r:id="rId50"/>
    <p:sldId id="348" r:id="rId51"/>
    <p:sldId id="346" r:id="rId52"/>
    <p:sldId id="290" r:id="rId53"/>
    <p:sldId id="291" r:id="rId54"/>
    <p:sldId id="292" r:id="rId55"/>
    <p:sldId id="316" r:id="rId56"/>
    <p:sldId id="293" r:id="rId57"/>
    <p:sldId id="294" r:id="rId58"/>
    <p:sldId id="345" r:id="rId59"/>
    <p:sldId id="289" r:id="rId60"/>
    <p:sldId id="381" r:id="rId61"/>
    <p:sldId id="382" r:id="rId62"/>
    <p:sldId id="383" r:id="rId63"/>
    <p:sldId id="394" r:id="rId64"/>
    <p:sldId id="393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299" r:id="rId90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9" d="100"/>
          <a:sy n="59" d="100"/>
        </p:scale>
        <p:origin x="139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73770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154289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171682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12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94390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61818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11/8/2017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11/8/2017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11/8/2017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11/8/2017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11/8/2017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11/8/2017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5943600"/>
            <a:ext cx="3980815" cy="3449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>
                <a:solidFill>
                  <a:srgbClr val="565B5F"/>
                </a:solidFill>
                <a:latin typeface="Bebas Neue Bold"/>
                <a:cs typeface="Bebas Neue Bold"/>
              </a:rPr>
              <a:t>HTML &amp; CSS: FUNDAMENTALS OF DEVELOPMENT</a:t>
            </a:r>
          </a:p>
          <a:p>
            <a:pPr marL="353060" marR="345440" algn="ctr">
              <a:lnSpc>
                <a:spcPct val="154000"/>
              </a:lnSpc>
              <a:spcBef>
                <a:spcPts val="395"/>
              </a:spcBef>
            </a:pPr>
            <a:r>
              <a:rPr sz="230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html + CSS = </a:t>
            </a:r>
            <a:r>
              <a:rPr spc="-10"/>
              <a:t>WEBPAGE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02" y="2667000"/>
            <a:ext cx="9525000" cy="62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CASCADING STYLE</a:t>
            </a:r>
            <a:r>
              <a:rPr spc="-100"/>
              <a:t> </a:t>
            </a:r>
            <a:r>
              <a:t>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2151" y="2289670"/>
            <a:ext cx="10521849" cy="603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documents </a:t>
            </a:r>
            <a:r>
              <a:rPr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are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>
                <a:solidFill>
                  <a:srgbClr val="5F5F5F"/>
                </a:solidFill>
                <a:latin typeface="Georgia" panose="02040502050405020303" pitchFamily="18" charset="0"/>
              </a:rPr>
              <a:t>Separates look and feel from content/markup</a:t>
            </a: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C</a:t>
            </a:r>
            <a:r>
              <a:rPr lang="en-US" dirty="0"/>
              <a:t>SS</a:t>
            </a:r>
            <a:r>
              <a:rPr dirty="0"/>
              <a:t>: </a:t>
            </a:r>
            <a:r>
              <a:rPr spc="-20" dirty="0"/>
              <a:t>FAIR</a:t>
            </a:r>
            <a:r>
              <a:rPr spc="-55" dirty="0"/>
              <a:t> </a:t>
            </a:r>
            <a:r>
              <a:rPr spc="-15" dirty="0"/>
              <a:t>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cover CSS for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27749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WHY USE</a:t>
            </a:r>
            <a:r>
              <a:rPr spc="-100"/>
              <a:t> </a:t>
            </a:r>
            <a:r>
              <a:t>CSS?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749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5080" indent="-441325">
              <a:buSzPct val="74242"/>
              <a:buFont typeface="Arial" panose="020B0604020202020204" pitchFamily="34" charset="0"/>
              <a:buChar char="•"/>
            </a:pPr>
            <a:r>
              <a:rPr sz="3200" spc="-2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Helps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avoid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duplication by keeping styles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one  place </a:t>
            </a:r>
            <a:r>
              <a:rPr sz="3200" spc="-4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(one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external</a:t>
            </a:r>
            <a:r>
              <a:rPr sz="3200" spc="6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stylesheet)</a:t>
            </a:r>
            <a:endParaRPr sz="3200">
              <a:latin typeface="Georgia" panose="02040502050405020303" pitchFamily="18" charset="0"/>
              <a:cs typeface="Georgia"/>
            </a:endParaRPr>
          </a:p>
          <a:p>
            <a:pPr marL="457200" indent="-441325">
              <a:spcBef>
                <a:spcPts val="3025"/>
              </a:spcBef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Makes style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maintenance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easier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-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example, update the font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whole site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one line of</a:t>
            </a:r>
            <a:r>
              <a:rPr sz="3200" spc="-4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code!</a:t>
            </a:r>
            <a:endParaRPr sz="3200">
              <a:latin typeface="Georgia" panose="02040502050405020303" pitchFamily="18" charset="0"/>
              <a:cs typeface="Georgia"/>
            </a:endParaRPr>
          </a:p>
          <a:p>
            <a:pPr marL="457200" marR="1043940" indent="-441325">
              <a:spcBef>
                <a:spcPts val="3235"/>
              </a:spcBef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Separating presentation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from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content enforces  style consistency </a:t>
            </a:r>
            <a:r>
              <a:rPr sz="32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allows</a:t>
            </a:r>
            <a:r>
              <a:rPr sz="3200" spc="5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flexibility</a:t>
            </a:r>
            <a:endParaRPr sz="320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5713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err="1"/>
              <a:t>Css</a:t>
            </a:r>
            <a:r>
              <a:rPr lang="en-US"/>
              <a:t> goes where?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the HTML we did last week,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“.</a:t>
            </a:r>
            <a:r>
              <a:rPr lang="en-US" sz="3200" spc="-5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”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2215426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5359" y="2973679"/>
            <a:ext cx="7651115" cy="4347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>
                <a:solidFill>
                  <a:srgbClr val="5F5F5F"/>
                </a:solidFill>
                <a:latin typeface="Georgia"/>
                <a:cs typeface="Georgia"/>
              </a:rPr>
              <a:t>So!</a:t>
            </a:r>
            <a:endParaRPr sz="4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>
              <a:solidFill>
                <a:srgbClr val="0000F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3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have </a:t>
            </a:r>
            <a:r>
              <a:rPr sz="3800" spc="-5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262382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2636" y="3551974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CSS – font styling, colors, alignment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Version control and code sharing with Git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gradients with CSS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850900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SESSION</a:t>
            </a:r>
            <a:r>
              <a:rPr lang="en-US" spc="-75"/>
              <a:t> </a:t>
            </a:r>
            <a:r>
              <a:rPr lang="en-US" spc="-5"/>
              <a:t>OVERVIEW</a:t>
            </a:r>
            <a:endParaRPr spc="-5"/>
          </a:p>
        </p:txBody>
      </p:sp>
      <p:sp>
        <p:nvSpPr>
          <p:cNvPr id="5" name="object 5"/>
          <p:cNvSpPr/>
          <p:nvPr/>
        </p:nvSpPr>
        <p:spPr>
          <a:xfrm>
            <a:off x="4165600" y="8763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EXAMPLE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8991600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EXAMPLE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783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>
                <a:solidFill>
                  <a:srgbClr val="FF0000"/>
                </a:solidFill>
                <a:latin typeface="Consolas"/>
                <a:cs typeface="Consolas"/>
              </a:rPr>
              <a:t>	font-size</a:t>
            </a:r>
            <a:r>
              <a:rPr lang="en-US" sz="380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>
                <a:latin typeface="Times New Roman"/>
                <a:cs typeface="Times New Roman"/>
              </a:rPr>
              <a:t>	</a:t>
            </a:r>
            <a:endParaRPr sz="500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Common font</a:t>
            </a:r>
            <a:r>
              <a:rPr spc="-100"/>
              <a:t> </a:t>
            </a:r>
            <a:r>
              <a:t>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4585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t>a number </a:t>
            </a:r>
            <a:r>
              <a:rPr spc="-5"/>
              <a:t>followed by </a:t>
            </a:r>
            <a:r>
              <a:t>a </a:t>
            </a:r>
            <a:r>
              <a:rPr spc="-5"/>
              <a:t>measurement of the height  of </a:t>
            </a:r>
            <a:r>
              <a:t>a </a:t>
            </a:r>
            <a:r>
              <a:rPr spc="-5"/>
              <a:t>line of that element, </a:t>
            </a:r>
            <a:r>
              <a:t>in </a:t>
            </a:r>
            <a:r>
              <a:rPr spc="-5"/>
              <a:t>ems (em) </a:t>
            </a:r>
            <a:r>
              <a:t>or </a:t>
            </a:r>
            <a:r>
              <a:rPr spc="-5"/>
              <a:t>pixels</a:t>
            </a:r>
            <a:r>
              <a:rPr spc="35"/>
              <a:t> </a:t>
            </a:r>
            <a:r>
              <a:t>(px)</a:t>
            </a:r>
            <a:endParaRPr lang="en-US"/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40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4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40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24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>
              <a:latin typeface="Georgia"/>
              <a:cs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15315" y="3045587"/>
            <a:ext cx="6001448" cy="4930808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69072" y="5879667"/>
            <a:ext cx="705252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2900">
                <a:solidFill>
                  <a:srgbClr val="5F5F5F"/>
                </a:solidFill>
                <a:latin typeface="Georgia"/>
                <a:cs typeface="Georgia"/>
              </a:rPr>
              <a:t>a number followed by a measurement of the height of that element’s text in ems (em) or pixels (px)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240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40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24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Quick aside about</a:t>
            </a:r>
            <a:r>
              <a:rPr spc="-100"/>
              <a:t> </a:t>
            </a:r>
            <a:r>
              <a:t>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4298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60" y="2047061"/>
            <a:ext cx="11356340" cy="494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is an abstract unit that isn’t related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font height 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and isn’t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 a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physical unit of measurement 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“device” pixels when displaying a 1px line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That means that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px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size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varies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by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device,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but 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should always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800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same"</a:t>
            </a:r>
            <a:endParaRPr lang="en-US" sz="280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Quick aside about</a:t>
            </a:r>
            <a:r>
              <a:rPr spc="-100"/>
              <a:t> </a:t>
            </a:r>
            <a:r>
              <a:t>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</a:t>
            </a:r>
            <a:r>
              <a:rPr lang="en-US"/>
              <a:t>ah-em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>
                <a:solidFill>
                  <a:srgbClr val="5F5F5F"/>
                </a:solidFill>
                <a:latin typeface="Georgia"/>
                <a:cs typeface="Georgia"/>
              </a:rPr>
              <a:t>em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 header is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</a:t>
            </a:r>
            <a:r>
              <a:rPr lang="en-US"/>
              <a:t>That wasn’t quick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t>{</a:t>
            </a:r>
            <a:r>
              <a:rPr lang="en-US"/>
              <a:t> </a:t>
            </a:r>
            <a:r>
              <a:t>} Common font</a:t>
            </a:r>
            <a:r>
              <a:rPr spc="-100"/>
              <a:t> </a:t>
            </a:r>
            <a:r>
              <a:t>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6594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spc="-5" dirty="0"/>
              <a:t>by default – </a:t>
            </a:r>
            <a:r>
              <a:rPr lang="en-US" dirty="0"/>
              <a:t>can </a:t>
            </a:r>
            <a:r>
              <a:rPr lang="en-US" spc="-5" dirty="0"/>
              <a:t>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dirty="0"/>
              <a:t>or</a:t>
            </a:r>
            <a:r>
              <a:rPr lang="en-US" spc="30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spc="-5" dirty="0"/>
              <a:t>by default – ca</a:t>
            </a:r>
            <a:r>
              <a:rPr lang="en-US" dirty="0"/>
              <a:t>n </a:t>
            </a:r>
            <a:r>
              <a:rPr lang="en-US" spc="-5" dirty="0"/>
              <a:t>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or </a:t>
            </a:r>
            <a:r>
              <a:rPr lang="en-US" spc="-5" dirty="0"/>
              <a:t>values of 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dirty="0"/>
              <a:t>, </a:t>
            </a:r>
            <a:r>
              <a:rPr lang="en-US" spc="-5" dirty="0"/>
              <a:t>etc. (depending </a:t>
            </a:r>
            <a:r>
              <a:rPr lang="en-US" dirty="0"/>
              <a:t>on </a:t>
            </a:r>
            <a:r>
              <a:rPr lang="en-US" spc="-5" dirty="0"/>
              <a:t>the</a:t>
            </a:r>
            <a:r>
              <a:rPr lang="en-US" spc="-15" dirty="0"/>
              <a:t> </a:t>
            </a:r>
            <a:r>
              <a:rPr lang="en-US" spc="-5" dirty="0"/>
              <a:t>typeface)</a:t>
            </a:r>
          </a:p>
          <a:p>
            <a:pPr marL="469900" marR="1020444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spc="-5" dirty="0"/>
              <a:t>the </a:t>
            </a:r>
            <a:r>
              <a:rPr dirty="0"/>
              <a:t>name </a:t>
            </a:r>
            <a:r>
              <a:rPr spc="-5" dirty="0"/>
              <a:t>of </a:t>
            </a:r>
            <a:r>
              <a:rPr dirty="0"/>
              <a:t>a </a:t>
            </a:r>
            <a:r>
              <a:rPr spc="-5" dirty="0"/>
              <a:t>typeface installed </a:t>
            </a:r>
            <a:r>
              <a:rPr dirty="0"/>
              <a:t>on </a:t>
            </a:r>
            <a:r>
              <a:rPr spc="-5" dirty="0"/>
              <a:t>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dirty="0" err="1">
                <a:solidFill>
                  <a:srgbClr val="5F5F5F"/>
                </a:solidFill>
                <a:latin typeface="Georgia"/>
                <a:cs typeface="Georgia"/>
              </a:rPr>
              <a:t>W3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font transform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556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spc="-5" dirty="0"/>
              <a:t>changes font casing. C</a:t>
            </a:r>
            <a:r>
              <a:rPr lang="en-US" dirty="0"/>
              <a:t>an </a:t>
            </a:r>
            <a:r>
              <a:rPr lang="en-US" spc="-5" dirty="0"/>
              <a:t>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(all caps),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lowercase</a:t>
            </a:r>
            <a:r>
              <a:rPr lang="en-US" sz="2800" spc="-5" dirty="0"/>
              <a:t>, 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800" spc="-5" dirty="0"/>
              <a:t> (first letter of all words capitalized) </a:t>
            </a:r>
            <a:endParaRPr lang="en-US" sz="2800" i="1" spc="-5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pc="-5" dirty="0"/>
              <a:t>change font kerning by specifying the space between letters in</a:t>
            </a:r>
            <a:r>
              <a:rPr lang="en-US" dirty="0"/>
              <a:t> ems (</a:t>
            </a:r>
            <a:r>
              <a:rPr lang="en-US" dirty="0" err="1"/>
              <a:t>em</a:t>
            </a:r>
            <a:r>
              <a:rPr lang="en-US" dirty="0"/>
              <a:t>) or pixels (</a:t>
            </a:r>
            <a:r>
              <a:rPr lang="en-US" dirty="0" err="1"/>
              <a:t>px</a:t>
            </a:r>
            <a:r>
              <a:rPr lang="en-US" dirty="0"/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7671400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</a:t>
            </a:r>
            <a:r>
              <a:rPr spc="-100" dirty="0"/>
              <a:t> </a:t>
            </a:r>
            <a:r>
              <a:rPr dirty="0"/>
              <a:t>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435590" cy="65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230" indent="-405130">
              <a:lnSpc>
                <a:spcPct val="100000"/>
              </a:lnSpc>
              <a:buClr>
                <a:srgbClr val="5F5F5F"/>
              </a:buClr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Clr>
                <a:srgbClr val="5F5F5F"/>
              </a:buClr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background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set using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</a:t>
            </a:r>
            <a:r>
              <a:rPr spc="-100" dirty="0"/>
              <a:t> </a:t>
            </a:r>
            <a:r>
              <a:rPr dirty="0"/>
              <a:t>Color</a:t>
            </a:r>
            <a:r>
              <a:rPr lang="en-US" dirty="0"/>
              <a:t> examples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716932"/>
            <a:ext cx="10435590" cy="6655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#000000;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CE4FA924-D901-4629-B444-F3C35ECC520F}"/>
              </a:ext>
            </a:extLst>
          </p:cNvPr>
          <p:cNvSpPr/>
          <p:nvPr/>
        </p:nvSpPr>
        <p:spPr>
          <a:xfrm>
            <a:off x="0" y="-7166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CA223817-C233-47DD-B8A0-AC735816ECB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pic>
        <p:nvPicPr>
          <p:cNvPr id="6" name="li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0" y="4191000"/>
            <a:ext cx="26924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8223265307_fe44dacbd5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5085" y="3923903"/>
            <a:ext cx="2463800" cy="278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hovercraf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1261" y="4063935"/>
            <a:ext cx="2813215" cy="2120901"/>
          </a:xfrm>
          <a:prstGeom prst="rect">
            <a:avLst/>
          </a:prstGeom>
          <a:ln w="12700">
            <a:miter lim="400000"/>
          </a:ln>
          <a:effectLst>
            <a:outerShdw blurRad="127000" dist="635000" dir="4080000" rotWithShape="0">
              <a:srgbClr val="000000">
                <a:alpha val="22000"/>
              </a:srgbClr>
            </a:outerShdw>
          </a:effectLst>
        </p:spPr>
      </p:pic>
      <p:pic>
        <p:nvPicPr>
          <p:cNvPr id="9" name="clic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6852" y="3923903"/>
            <a:ext cx="3509748" cy="364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/>
          <p:cNvSpPr/>
          <p:nvPr/>
        </p:nvSpPr>
        <p:spPr>
          <a:xfrm>
            <a:off x="789860" y="7278469"/>
            <a:ext cx="1902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a:link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2948" y="7278469"/>
            <a:ext cx="2544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a:visited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35800" y="7278469"/>
            <a:ext cx="2169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a:hover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55200" y="7278469"/>
            <a:ext cx="2290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>
                <a:solidFill>
                  <a:srgbClr val="7F007F"/>
                </a:solidFill>
                <a:latin typeface="Consolas"/>
                <a:cs typeface="Consolas"/>
              </a:rPr>
              <a:t>a:active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1246136" y="2704968"/>
            <a:ext cx="10435590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You can style a link differently depending on what </a:t>
            </a:r>
            <a:r>
              <a:rPr lang="en-US" sz="2900" b="1" spc="-5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 it’s in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the alignment of text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6FF76A9-93FD-430E-A5AB-D013FC3C614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500" y="406400"/>
            <a:ext cx="80645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Multiple selectors &amp; 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866" y="2030996"/>
            <a:ext cx="10010534" cy="7458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r>
              <a:rPr sz="2900" spc="-7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add multiple </a:t>
            </a:r>
            <a:r>
              <a:rPr lang="en-US" sz="28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2800">
                <a:solidFill>
                  <a:srgbClr val="7F007F"/>
                </a:solidFill>
                <a:latin typeface="Consolas"/>
                <a:cs typeface="Consolas"/>
              </a:rPr>
              <a:t>electors</a:t>
            </a: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 t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o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 CSS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rule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r>
              <a:rPr sz="2900" spc="-7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add multiple </a:t>
            </a:r>
            <a:r>
              <a:rPr lang="en-US" sz="280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2900" spc="-5">
                <a:solidFill>
                  <a:srgbClr val="5F5F5F"/>
                </a:solidFill>
                <a:latin typeface="Georgia"/>
                <a:cs typeface="Georgia"/>
              </a:rPr>
              <a:t> t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o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 CSS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rule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>
              <a:latin typeface="Times New Roman"/>
              <a:cs typeface="Times New Roman"/>
            </a:endParaRPr>
          </a:p>
          <a:p>
            <a:pPr marL="1285240" lvl="2"/>
            <a:r>
              <a:rPr lang="en-US" sz="2800" err="1">
                <a:solidFill>
                  <a:srgbClr val="7F007F"/>
                </a:solidFill>
                <a:latin typeface="Consolas"/>
                <a:cs typeface="Consolas"/>
              </a:rPr>
              <a:t>u</a:t>
            </a:r>
            <a:r>
              <a:rPr sz="2800" err="1">
                <a:solidFill>
                  <a:srgbClr val="7F007F"/>
                </a:solidFill>
                <a:latin typeface="Consolas"/>
                <a:cs typeface="Consolas"/>
              </a:rPr>
              <a:t>l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</a:p>
          <a:p>
            <a:pPr marL="2284095" marR="2569845" lvl="2">
              <a:spcBef>
                <a:spcPts val="1710"/>
              </a:spcBef>
            </a:pPr>
            <a:r>
              <a:rPr lang="en-US" sz="2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en-US" sz="2800" spc="-9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80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lang="en-US" sz="2800">
              <a:latin typeface="Consolas"/>
              <a:cs typeface="Consolas"/>
            </a:endParaRPr>
          </a:p>
          <a:p>
            <a:pPr marL="1369695" lvl="2"/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85240" lvl="2"/>
            <a:endParaRPr sz="2800">
              <a:latin typeface="Consolas"/>
              <a:cs typeface="Consolas"/>
            </a:endParaRPr>
          </a:p>
          <a:p>
            <a:pPr marL="1285240" lvl="2"/>
            <a:r>
              <a:rPr sz="28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2800" spc="-10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: 16px;  </a:t>
            </a:r>
            <a:endParaRPr lang="en-US" sz="2800">
              <a:solidFill>
                <a:srgbClr val="0000FF"/>
              </a:solidFill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>
                <a:solidFill>
                  <a:srgbClr val="FF0000"/>
                </a:solidFill>
                <a:latin typeface="Consolas"/>
                <a:cs typeface="Consolas"/>
              </a:rPr>
              <a:t>font-weight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2800" spc="-9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bold; </a:t>
            </a:r>
            <a:endParaRPr lang="en-US" sz="2800">
              <a:solidFill>
                <a:srgbClr val="0000FF"/>
              </a:solidFill>
              <a:latin typeface="Consolas"/>
              <a:cs typeface="Consolas"/>
            </a:endParaRPr>
          </a:p>
          <a:p>
            <a:pPr marL="2284095" marR="2569845" lvl="2">
              <a:spcBef>
                <a:spcPts val="1710"/>
              </a:spcBef>
            </a:pPr>
            <a:r>
              <a:rPr sz="280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2800" spc="-9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#444444;</a:t>
            </a:r>
            <a:endParaRPr sz="2800">
              <a:latin typeface="Consolas"/>
              <a:cs typeface="Consolas"/>
            </a:endParaRPr>
          </a:p>
          <a:p>
            <a:pPr marL="1369695" lvl="2"/>
            <a:r>
              <a:rPr sz="28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>
              <a:solidFill>
                <a:srgbClr val="0000FF"/>
              </a:solidFill>
              <a:latin typeface="Consolas"/>
              <a:cs typeface="Consolas"/>
            </a:endParaRPr>
          </a:p>
          <a:p>
            <a:pPr marL="455295"/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48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D1CD933-16FF-4190-8007-9E8DEF47C1E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800" y="406400"/>
            <a:ext cx="370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{ } </a:t>
            </a: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743200"/>
            <a:ext cx="8082915" cy="656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Just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like HTML, CSS can have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comments</a:t>
            </a: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Start with 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/*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End with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 */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endParaRPr lang="en-US" sz="33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/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864869">
              <a:lnSpc>
                <a:spcPct val="100000"/>
              </a:lnSpc>
              <a:spcBef>
                <a:spcPts val="1060"/>
              </a:spcBef>
            </a:pPr>
            <a:r>
              <a:rPr lang="en-US" sz="3600" dirty="0">
                <a:solidFill>
                  <a:srgbClr val="3FAA54"/>
                </a:solidFill>
                <a:latin typeface="Consolas"/>
                <a:cs typeface="Consolas"/>
              </a:rPr>
              <a:t>/* I am a CSS comment!</a:t>
            </a:r>
            <a:r>
              <a:rPr lang="en-US" sz="3600" spc="-9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dirty="0">
              <a:latin typeface="Consolas"/>
              <a:cs typeface="Consolas"/>
            </a:endParaRPr>
          </a:p>
          <a:p>
            <a:pPr marL="12700"/>
            <a:endParaRPr lang="en-US" sz="3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8420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11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 size, link color,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text alignment,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>
                <a:solidFill>
                  <a:srgbClr val="5F5F5F"/>
                </a:solidFill>
                <a:latin typeface="Georgia"/>
                <a:cs typeface="Georgia"/>
              </a:rPr>
              <a:t> colors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61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Structure should be 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indentation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FCDA9-F9C7-46F3-8D98-EB54D68D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2604370"/>
            <a:ext cx="6962775" cy="6648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57890D-ED5C-472F-9532-DC7FC7129DDD}"/>
              </a:ext>
            </a:extLst>
          </p:cNvPr>
          <p:cNvSpPr/>
          <p:nvPr/>
        </p:nvSpPr>
        <p:spPr>
          <a:xfrm>
            <a:off x="644783" y="2604370"/>
            <a:ext cx="4181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spc="-5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code on the right doesn’t have consistent formatting, and is hard to read</a:t>
            </a:r>
          </a:p>
          <a:p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6671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Code indentation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F6DEF-72E9-4D87-A437-1D8269DB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362200"/>
            <a:ext cx="8329462" cy="655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604370"/>
            <a:ext cx="41812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code is indented, so it’s easier to see the “if/else” logic</a:t>
            </a:r>
          </a:p>
          <a:p>
            <a:endParaRPr lang="en-US" sz="3600" spc="-5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Comments are added to explain decisions</a:t>
            </a:r>
          </a:p>
        </p:txBody>
      </p:sp>
    </p:spTree>
    <p:extLst>
      <p:ext uri="{BB962C8B-B14F-4D97-AF65-F5344CB8AC3E}">
        <p14:creationId xmlns:p14="http://schemas.microsoft.com/office/powerpoint/2010/main" val="3122883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tabbed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968500" y="2209800"/>
            <a:ext cx="90678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images, and move all images there 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far, we’ve been making CSS changes directly on a single webpage,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element.  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“real life”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="css/styles.css"</a:t>
            </a:r>
            <a:r>
              <a:rPr sz="33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css</a:t>
            </a:r>
            <a:r>
              <a:rPr sz="2900" spc="-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endParaRPr sz="2900" dirty="0">
              <a:latin typeface="Georgia"/>
              <a:cs typeface="Georgia"/>
            </a:endParaRPr>
          </a:p>
          <a:p>
            <a:pPr marL="546100" indent="-405130">
              <a:lnSpc>
                <a:spcPct val="100000"/>
              </a:lnSpc>
              <a:spcBef>
                <a:spcPts val="2940"/>
              </a:spcBef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(in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54610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8636000" y="3946966"/>
            <a:ext cx="1838325" cy="3556743"/>
            <a:chOff x="9398000" y="3733800"/>
            <a:chExt cx="1838325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35567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r>
                <a:rPr lang="en-US" sz="3600" b="1" spc="-25" dirty="0">
                  <a:solidFill>
                    <a:srgbClr val="5F5F5F"/>
                  </a:solidFill>
                  <a:latin typeface="Georgia"/>
                  <a:cs typeface="Georgia"/>
                </a:rPr>
                <a:t>Less </a:t>
              </a:r>
              <a:r>
                <a:rPr lang="en-US" sz="3600" b="1" spc="-35" dirty="0">
                  <a:solidFill>
                    <a:srgbClr val="5F5F5F"/>
                  </a:solidFill>
                  <a:latin typeface="Georgia"/>
                  <a:cs typeface="Georgia"/>
                </a:rPr>
                <a:t>Specific</a:t>
              </a:r>
              <a:endParaRPr lang="en-US" sz="3600" dirty="0"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endParaRPr lang="en-US" sz="3600" b="1" spc="-25" dirty="0">
                <a:solidFill>
                  <a:srgbClr val="5F5F5F"/>
                </a:solidFill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endParaRPr lang="en-US" sz="3600" b="1" spc="-25" dirty="0">
                <a:solidFill>
                  <a:srgbClr val="5F5F5F"/>
                </a:solidFill>
                <a:latin typeface="Georgia"/>
                <a:cs typeface="Georgia"/>
              </a:endParaRPr>
            </a:p>
            <a:p>
              <a:pPr marL="12700" marR="5080" algn="ctr">
                <a:lnSpc>
                  <a:spcPct val="106500"/>
                </a:lnSpc>
              </a:pPr>
              <a:r>
                <a:rPr lang="en-US" sz="3600" b="1" spc="-25" dirty="0">
                  <a:solidFill>
                    <a:srgbClr val="5F5F5F"/>
                  </a:solidFill>
                  <a:latin typeface="Georgia"/>
                  <a:cs typeface="Georgia"/>
                </a:rPr>
                <a:t>More </a:t>
              </a:r>
              <a:r>
                <a:rPr lang="en-US" sz="3600" b="1" spc="-35" dirty="0">
                  <a:solidFill>
                    <a:srgbClr val="5F5F5F"/>
                  </a:solidFill>
                  <a:latin typeface="Georgia"/>
                  <a:cs typeface="Georgia"/>
                </a:rPr>
                <a:t>Specific</a:t>
              </a: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9779000" y="5029200"/>
              <a:ext cx="11430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41871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616299" y="2609771"/>
            <a:ext cx="1351559" cy="1351559"/>
            <a:chOff x="101600" y="2235200"/>
            <a:chExt cx="4089400" cy="4089400"/>
          </a:xfrm>
        </p:grpSpPr>
        <p:pic>
          <p:nvPicPr>
            <p:cNvPr id="9" name="Icon-Document02-Gre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2235200"/>
              <a:ext cx="4089400" cy="4089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Web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9500" y="3568700"/>
              <a:ext cx="2171700" cy="21717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Rectangle 10"/>
          <p:cNvSpPr/>
          <p:nvPr/>
        </p:nvSpPr>
        <p:spPr>
          <a:xfrm>
            <a:off x="1338930" y="3931232"/>
            <a:ext cx="1931939" cy="405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lang="en-US" spc="-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pc="-5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lang="en-US">
              <a:latin typeface="Georgia"/>
              <a:cs typeface="Georgi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41785" y="3366848"/>
            <a:ext cx="2605010" cy="3041495"/>
            <a:chOff x="2072394" y="4372213"/>
            <a:chExt cx="2702546" cy="3232942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072394" y="4372213"/>
              <a:ext cx="2702546" cy="2571187"/>
              <a:chOff x="3632200" y="1727200"/>
              <a:chExt cx="4927600" cy="4914900"/>
            </a:xfrm>
          </p:grpSpPr>
          <p:grpSp>
            <p:nvGrpSpPr>
              <p:cNvPr id="15" name="Group 311"/>
              <p:cNvGrpSpPr/>
              <p:nvPr/>
            </p:nvGrpSpPr>
            <p:grpSpPr>
              <a:xfrm>
                <a:off x="36322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29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6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07000" y="1727200"/>
                <a:ext cx="1816100" cy="1816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7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667438" y="2330454"/>
                <a:ext cx="977902" cy="977900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320"/>
              <p:cNvGrpSpPr/>
              <p:nvPr/>
            </p:nvGrpSpPr>
            <p:grpSpPr>
              <a:xfrm>
                <a:off x="60833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27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9" name="Group 323"/>
              <p:cNvGrpSpPr/>
              <p:nvPr/>
            </p:nvGrpSpPr>
            <p:grpSpPr>
              <a:xfrm>
                <a:off x="4876800" y="4165600"/>
                <a:ext cx="2476500" cy="2476500"/>
                <a:chOff x="0" y="0"/>
                <a:chExt cx="2476499" cy="2476499"/>
              </a:xfrm>
            </p:grpSpPr>
            <p:pic>
              <p:nvPicPr>
                <p:cNvPr id="25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0" name="Group 328"/>
              <p:cNvGrpSpPr/>
              <p:nvPr/>
            </p:nvGrpSpPr>
            <p:grpSpPr>
              <a:xfrm>
                <a:off x="4832846" y="3353935"/>
                <a:ext cx="2519032" cy="1130794"/>
                <a:chOff x="0" y="0"/>
                <a:chExt cx="2519031" cy="1130792"/>
              </a:xfrm>
            </p:grpSpPr>
            <p:sp>
              <p:nvSpPr>
                <p:cNvPr id="21" name="Shape 324"/>
                <p:cNvSpPr/>
                <p:nvPr/>
              </p:nvSpPr>
              <p:spPr>
                <a:xfrm flipH="1" flipV="1">
                  <a:off x="38744" y="423322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2" name="Shape 325"/>
                <p:cNvSpPr/>
                <p:nvPr/>
              </p:nvSpPr>
              <p:spPr>
                <a:xfrm flipV="1">
                  <a:off x="1270644" y="0"/>
                  <a:ext cx="1" cy="1130793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" name="Shape 326"/>
                <p:cNvSpPr/>
                <p:nvPr/>
              </p:nvSpPr>
              <p:spPr>
                <a:xfrm flipH="1" flipV="1">
                  <a:off x="2482353" y="417964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4" name="Shape 327"/>
                <p:cNvSpPr/>
                <p:nvPr/>
              </p:nvSpPr>
              <p:spPr>
                <a:xfrm flipV="1">
                  <a:off x="0" y="411699"/>
                  <a:ext cx="2519032" cy="15"/>
                </a:xfrm>
                <a:prstGeom prst="line">
                  <a:avLst/>
                </a:prstGeom>
                <a:noFill/>
                <a:ln w="50800" cap="flat">
                  <a:solidFill>
                    <a:srgbClr val="0096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>
            <a:xfrm>
              <a:off x="2248562" y="6897269"/>
              <a:ext cx="20521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2940"/>
                </a:spcBef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External </a:t>
              </a:r>
              <a:r>
                <a:rPr lang="en-US" sz="20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(in a </a:t>
              </a:r>
              <a:r>
                <a:rPr lang="en-US" sz="2000" b="1">
                  <a:solidFill>
                    <a:srgbClr val="5F5F5F"/>
                  </a:solidFill>
                  <a:latin typeface="Georgia"/>
                  <a:cs typeface="Georgia"/>
                </a:rPr>
                <a:t>.</a:t>
              </a:r>
              <a:r>
                <a:rPr lang="en-US" sz="2000" b="1" err="1">
                  <a:solidFill>
                    <a:srgbClr val="5F5F5F"/>
                  </a:solidFill>
                  <a:latin typeface="Georgia"/>
                  <a:cs typeface="Georgia"/>
                </a:rPr>
                <a:t>css</a:t>
              </a:r>
              <a:r>
                <a:rPr lang="en-US" sz="2000" b="1" spc="-11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000">
                  <a:solidFill>
                    <a:srgbClr val="5F5F5F"/>
                  </a:solidFill>
                  <a:latin typeface="Georgia"/>
                  <a:cs typeface="Georgia"/>
                </a:rPr>
                <a:t>file)</a:t>
              </a:r>
              <a:endParaRPr lang="en-US" sz="2000">
                <a:latin typeface="Georgia"/>
                <a:cs typeface="Georgi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68337" y="4111036"/>
            <a:ext cx="2322371" cy="2950984"/>
            <a:chOff x="8417517" y="3607474"/>
            <a:chExt cx="2608687" cy="3373468"/>
          </a:xfrm>
        </p:grpSpPr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8418809" y="3607474"/>
              <a:ext cx="2607395" cy="2607395"/>
              <a:chOff x="8001000" y="2235200"/>
              <a:chExt cx="4089400" cy="4089400"/>
            </a:xfrm>
          </p:grpSpPr>
          <p:pic>
            <p:nvPicPr>
              <p:cNvPr id="34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001000" y="2235200"/>
                <a:ext cx="4089400" cy="40894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277350" y="4171950"/>
                <a:ext cx="1511300" cy="15113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6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149" t="7453" r="14596" b="56832"/>
              <a:stretch>
                <a:fillRect/>
              </a:stretch>
            </p:blipFill>
            <p:spPr>
              <a:xfrm>
                <a:off x="8661400" y="2527300"/>
                <a:ext cx="2832100" cy="14605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490138" y="2851153"/>
                <a:ext cx="977901" cy="977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8417517" y="6101342"/>
              <a:ext cx="2514402" cy="879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Int</a:t>
              </a:r>
              <a:r>
                <a:rPr lang="en-US">
                  <a:latin typeface="Georgia" panose="02040502050405020303" pitchFamily="18" charset="0"/>
                </a:rPr>
                <a:t>ernal</a:t>
              </a: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>
                  <a:solidFill>
                    <a:srgbClr val="5F5F5F"/>
                  </a:solidFill>
                  <a:latin typeface="Georgia"/>
                  <a:cs typeface="Georgia"/>
                </a:rPr>
                <a:t>(in</a:t>
              </a:r>
              <a:r>
                <a:rPr lang="en-US" sz="2200" spc="-7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the</a:t>
              </a:r>
              <a:r>
                <a:rPr lang="en-US" sz="2200">
                  <a:latin typeface="Georgia"/>
                  <a:cs typeface="Georgia"/>
                </a:rPr>
                <a:t> </a:t>
              </a:r>
              <a:r>
                <a:rPr lang="en-US" sz="2200" spc="-5">
                  <a:solidFill>
                    <a:srgbClr val="5F5F5F"/>
                  </a:solidFill>
                  <a:latin typeface="Consolas"/>
                  <a:cs typeface="Consolas"/>
                </a:rPr>
                <a:t>&lt;</a:t>
              </a:r>
              <a:r>
                <a:rPr lang="en-US" sz="2200" spc="-5">
                  <a:solidFill>
                    <a:srgbClr val="7F007F"/>
                  </a:solidFill>
                  <a:latin typeface="Consolas"/>
                  <a:cs typeface="Consolas"/>
                </a:rPr>
                <a:t>head</a:t>
              </a:r>
              <a:r>
                <a:rPr lang="en-US" sz="2200" spc="-5">
                  <a:solidFill>
                    <a:srgbClr val="5F5F5F"/>
                  </a:solidFill>
                  <a:latin typeface="Consolas"/>
                  <a:cs typeface="Consolas"/>
                </a:rPr>
                <a:t>&gt;</a:t>
              </a:r>
              <a:r>
                <a:rPr lang="en-US" sz="2200" spc="-5">
                  <a:solidFill>
                    <a:srgbClr val="5F5F5F"/>
                  </a:solidFill>
                  <a:latin typeface="Georgia"/>
                  <a:cs typeface="Georgia"/>
                </a:rPr>
                <a:t>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91305" y="4381957"/>
            <a:ext cx="3055544" cy="3405714"/>
            <a:chOff x="3552494" y="4470050"/>
            <a:chExt cx="3441027" cy="4081514"/>
          </a:xfrm>
        </p:grpSpPr>
        <p:grpSp>
          <p:nvGrpSpPr>
            <p:cNvPr id="39" name="Group 38"/>
            <p:cNvGrpSpPr/>
            <p:nvPr/>
          </p:nvGrpSpPr>
          <p:grpSpPr>
            <a:xfrm>
              <a:off x="3552494" y="4470050"/>
              <a:ext cx="3441027" cy="3441027"/>
              <a:chOff x="11875388" y="2487400"/>
              <a:chExt cx="3441027" cy="3441027"/>
            </a:xfrm>
          </p:grpSpPr>
          <p:pic>
            <p:nvPicPr>
              <p:cNvPr id="41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875388" y="2487400"/>
                <a:ext cx="3441027" cy="344102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" name="palette.png"/>
              <p:cNvPicPr>
                <a:picLocks noChangeAspect="1"/>
              </p:cNvPicPr>
              <p:nvPr/>
            </p:nvPicPr>
            <p:blipFill rotWithShape="1">
              <a:blip r:embed="rId5">
                <a:extLst/>
              </a:blip>
              <a:srcRect t="9444" r="47222" b="10329"/>
              <a:stretch/>
            </p:blipFill>
            <p:spPr>
              <a:xfrm>
                <a:off x="12638146" y="3887348"/>
                <a:ext cx="1015211" cy="154320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47916" r="297"/>
              <a:stretch>
                <a:fillRect/>
              </a:stretch>
            </p:blipFill>
            <p:spPr>
              <a:xfrm>
                <a:off x="13653357" y="3869711"/>
                <a:ext cx="929718" cy="162866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3609902" y="7720567"/>
              <a:ext cx="3383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Inline </a:t>
              </a:r>
              <a:r>
                <a:rPr lang="en-US" sz="2400" spc="-5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spc="-130">
                  <a:solidFill>
                    <a:srgbClr val="5F5F5F"/>
                  </a:solidFill>
                  <a:latin typeface="Georgia"/>
                  <a:cs typeface="Georgia"/>
                </a:rPr>
                <a:t>(directly </a:t>
              </a: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on</a:t>
              </a:r>
              <a:r>
                <a:rPr lang="en-US" sz="2400" spc="-225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400">
                  <a:solidFill>
                    <a:srgbClr val="5F5F5F"/>
                  </a:solidFill>
                  <a:latin typeface="Georgia"/>
                  <a:cs typeface="Georgia"/>
                </a:rPr>
                <a:t>an </a:t>
              </a:r>
              <a:r>
                <a:rPr lang="en-US" sz="2400" spc="-5">
                  <a:solidFill>
                    <a:srgbClr val="5F5F5F"/>
                  </a:solidFill>
                  <a:latin typeface="Georgia"/>
                  <a:cs typeface="Georgia"/>
                </a:rPr>
                <a:t>element)</a:t>
              </a:r>
              <a:endParaRPr lang="en-US" sz="2400">
                <a:latin typeface="Georgia"/>
                <a:cs typeface="Georgia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72674" y="7373563"/>
            <a:ext cx="7057050" cy="1923969"/>
            <a:chOff x="1537040" y="7834576"/>
            <a:chExt cx="7057050" cy="1923969"/>
          </a:xfrm>
        </p:grpSpPr>
        <p:sp>
          <p:nvSpPr>
            <p:cNvPr id="5" name="Right Arrow 4"/>
            <p:cNvSpPr/>
            <p:nvPr/>
          </p:nvSpPr>
          <p:spPr>
            <a:xfrm>
              <a:off x="1537040" y="7834576"/>
              <a:ext cx="7057050" cy="1233224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7040" y="8804438"/>
              <a:ext cx="475803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5F5F5F"/>
                  </a:solidFill>
                  <a:latin typeface="Georgia" panose="02040502050405020303" pitchFamily="18" charset="0"/>
                </a:rPr>
                <a:t>Less specific to more specific</a:t>
              </a:r>
            </a:p>
            <a:p>
              <a:endParaRPr lang="en-US" sz="2800">
                <a:solidFill>
                  <a:srgbClr val="5F5F5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104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627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Children elements usually </a:t>
            </a:r>
            <a:r>
              <a:rPr sz="3800" b="1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parents with their own</a:t>
            </a:r>
            <a:r>
              <a:rPr sz="38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lang="en-US" sz="3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6032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Remove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 styles from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 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9800" y="5880100"/>
            <a:ext cx="602678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>
                <a:solidFill>
                  <a:srgbClr val="FFFFFF"/>
                </a:solidFill>
                <a:latin typeface="Bebas Neue Bold"/>
                <a:cs typeface="Bebas Neue Bold"/>
              </a:rPr>
              <a:t>Version control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4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Version control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1625600" y="2438400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In modern development, most websites are a team effort.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Version control systems (VCS) allow multiple people to work on the same file with less risk of overriding changes.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6858000"/>
            <a:ext cx="1476375" cy="809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884683-798C-42C6-8425-88B6E0C7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6762745"/>
            <a:ext cx="1924050" cy="1000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100EFC-9CFD-474D-AB3E-7018C8B45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50" y="6515094"/>
            <a:ext cx="16002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1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git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3878267" y="2245635"/>
            <a:ext cx="75771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free, open-source version-control system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03" y="2057400"/>
            <a:ext cx="2310093" cy="1266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549400" y="4008844"/>
            <a:ext cx="10439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Git is software that tracks any changes that you (or anyone else) make to a project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A project contains every file and subdirectory inside a folder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 “master copy” of the project is stored on a remote server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You can download a copy of the project from the server, create new versions of the project, and also have access to every version (of every file!) saved along the way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8696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git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0249-C14E-4D62-96D2-CF6AF296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038600"/>
            <a:ext cx="9567763" cy="519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35F8C-5E55-42B0-89C0-F511611309D2}"/>
              </a:ext>
            </a:extLst>
          </p:cNvPr>
          <p:cNvSpPr/>
          <p:nvPr/>
        </p:nvSpPr>
        <p:spPr>
          <a:xfrm>
            <a:off x="1625600" y="2188235"/>
            <a:ext cx="97440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you upload changes to the remove server, you can add a friendly message indicating what you changed: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0611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github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5E24-E7D2-45BB-A532-FB15D040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3048000"/>
            <a:ext cx="3048000" cy="3500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447800" y="2667000"/>
            <a:ext cx="65024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GitHub.com is a free online hosting provider for code that is tracked using Git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Code is stored publicly (unless you want to pay extra)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Very popular storage place for open-source projects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website for this class is hosted by GitHub!</a:t>
            </a:r>
          </a:p>
        </p:txBody>
      </p:sp>
    </p:spTree>
    <p:extLst>
      <p:ext uri="{BB962C8B-B14F-4D97-AF65-F5344CB8AC3E}">
        <p14:creationId xmlns:p14="http://schemas.microsoft.com/office/powerpoint/2010/main" val="1491114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stretching the image)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src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7" y="4419600"/>
            <a:ext cx="105632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F5F5F"/>
              </a:buClr>
              <a:buFont typeface="Lora"/>
              <a:buChar char="•"/>
            </a:pPr>
            <a:endParaRPr sz="4700" dirty="0">
              <a:latin typeface="Times New Roman"/>
              <a:cs typeface="Times New Roman"/>
            </a:endParaRPr>
          </a:p>
          <a:p>
            <a:pPr marL="447040" indent="-434340">
              <a:lnSpc>
                <a:spcPct val="100000"/>
              </a:lnSpc>
              <a:spcBef>
                <a:spcPts val="5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23236</TotalTime>
  <Words>3273</Words>
  <Application>Microsoft Office PowerPoint</Application>
  <PresentationFormat>Custom</PresentationFormat>
  <Paragraphs>693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Bebas Neue Bold</vt:lpstr>
      <vt:lpstr>Calibri</vt:lpstr>
      <vt:lpstr>Consolas</vt:lpstr>
      <vt:lpstr>Courier New</vt:lpstr>
      <vt:lpstr>Georgia</vt:lpstr>
      <vt:lpstr>Helvetica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QUESTIONS?</vt:lpstr>
      <vt:lpstr>PowerPoint Presentation</vt:lpstr>
      <vt:lpstr>html + CSS = WEBPAGE</vt:lpstr>
      <vt:lpstr>CASCADING STYLE SHEETS</vt:lpstr>
      <vt:lpstr>CSS: FAIR WARNING</vt:lpstr>
      <vt:lpstr>WHY USE CSS?</vt:lpstr>
      <vt:lpstr>Css goes where?</vt:lpstr>
      <vt:lpstr>ANATOMY OF A CSS RULE</vt:lpstr>
      <vt:lpstr>ANATOMY OF A CSS RULE</vt:lpstr>
      <vt:lpstr>EXAMPLE CSS RULE</vt:lpstr>
      <vt:lpstr>EXAMPLE CSS RULE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Colors</vt:lpstr>
      <vt:lpstr>{ } Color examples</vt:lpstr>
      <vt:lpstr>{ } four link states</vt:lpstr>
      <vt:lpstr>{ } four link states</vt:lpstr>
      <vt:lpstr>{ } Text-align</vt:lpstr>
      <vt:lpstr>{ } Multiple selectors &amp; Properties</vt:lpstr>
      <vt:lpstr>{ } CSS COMMENTS</vt:lpstr>
      <vt:lpstr>PowerPoint Presentation</vt:lpstr>
      <vt:lpstr>Practice</vt:lpstr>
      <vt:lpstr>FILE ORGANIZATION</vt:lpstr>
      <vt:lpstr>FILE ORGANIZATION</vt:lpstr>
      <vt:lpstr>FILE ORGANIZATION</vt:lpstr>
      <vt:lpstr>FILE Naming RULES</vt:lpstr>
      <vt:lpstr>Code organization</vt:lpstr>
      <vt:lpstr>Code indentation</vt:lpstr>
      <vt:lpstr>Code indentation</vt:lpstr>
      <vt:lpstr>css indentation</vt:lpstr>
      <vt:lpstr>PRACTICE TIME! </vt:lpstr>
      <vt:lpstr>assignment</vt:lpstr>
      <vt:lpstr>PowerPoint Presentation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far to near</vt:lpstr>
      <vt:lpstr>{} Top to bottom</vt:lpstr>
      <vt:lpstr>{} Children are specific</vt:lpstr>
      <vt:lpstr>PowerPoint Presentation</vt:lpstr>
      <vt:lpstr>{ } External Stylesheets</vt:lpstr>
      <vt:lpstr>PowerPoint Presentation</vt:lpstr>
      <vt:lpstr>Version control</vt:lpstr>
      <vt:lpstr>git</vt:lpstr>
      <vt:lpstr>git</vt:lpstr>
      <vt:lpstr>github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263</cp:revision>
  <dcterms:created xsi:type="dcterms:W3CDTF">2017-02-09T09:48:09Z</dcterms:created>
  <dcterms:modified xsi:type="dcterms:W3CDTF">2017-11-09T00:02:38Z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</Properties>
</file>